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4"/>
  </p:sldMasterIdLst>
  <p:notesMasterIdLst>
    <p:notesMasterId r:id="rId21"/>
  </p:notesMasterIdLst>
  <p:handoutMasterIdLst>
    <p:handoutMasterId r:id="rId22"/>
  </p:handoutMasterIdLst>
  <p:sldIdLst>
    <p:sldId id="256" r:id="rId5"/>
    <p:sldId id="257" r:id="rId6"/>
    <p:sldId id="262" r:id="rId7"/>
    <p:sldId id="263" r:id="rId8"/>
    <p:sldId id="264" r:id="rId9"/>
    <p:sldId id="270" r:id="rId10"/>
    <p:sldId id="265" r:id="rId11"/>
    <p:sldId id="266" r:id="rId12"/>
    <p:sldId id="267" r:id="rId13"/>
    <p:sldId id="268" r:id="rId14"/>
    <p:sldId id="271" r:id="rId15"/>
    <p:sldId id="272" r:id="rId16"/>
    <p:sldId id="269" r:id="rId17"/>
    <p:sldId id="273" r:id="rId18"/>
    <p:sldId id="261"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1st Qtr</c:v>
                </c:pt>
              </c:strCache>
            </c:strRef>
          </c:tx>
          <c:spPr>
            <a:pattFill prst="ltUpDiag">
              <a:fgClr>
                <a:schemeClr val="accent1"/>
              </a:fgClr>
              <a:bgClr>
                <a:schemeClr val="accent1">
                  <a:lumMod val="20000"/>
                  <a:lumOff val="80000"/>
                </a:schemeClr>
              </a:bgClr>
            </a:pattFill>
            <a:ln>
              <a:noFill/>
            </a:ln>
            <a:effectLst>
              <a:innerShdw blurRad="114300">
                <a:schemeClr val="accent1"/>
              </a:innerShdw>
            </a:effectLst>
          </c:spPr>
          <c:dPt>
            <c:idx val="0"/>
            <c:bubble3D val="0"/>
            <c:extLst>
              <c:ext xmlns:c16="http://schemas.microsoft.com/office/drawing/2014/chart" uri="{C3380CC4-5D6E-409C-BE32-E72D297353CC}">
                <c16:uniqueId val="{00000001-0AAD-443F-A60E-BA31CC9F18B8}"/>
              </c:ext>
            </c:extLst>
          </c:dPt>
          <c:dPt>
            <c:idx val="1"/>
            <c:bubble3D val="0"/>
            <c:extLst>
              <c:ext xmlns:c16="http://schemas.microsoft.com/office/drawing/2014/chart" uri="{C3380CC4-5D6E-409C-BE32-E72D297353CC}">
                <c16:uniqueId val="{00000003-0AAD-443F-A60E-BA31CC9F18B8}"/>
              </c:ext>
            </c:extLst>
          </c:dPt>
          <c:dPt>
            <c:idx val="2"/>
            <c:bubble3D val="0"/>
            <c:extLst>
              <c:ext xmlns:c16="http://schemas.microsoft.com/office/drawing/2014/chart" uri="{C3380CC4-5D6E-409C-BE32-E72D297353CC}">
                <c16:uniqueId val="{00000005-0AAD-443F-A60E-BA31CC9F18B8}"/>
              </c:ext>
            </c:extLst>
          </c:dPt>
          <c:dPt>
            <c:idx val="3"/>
            <c:bubble3D val="0"/>
            <c:extLst>
              <c:ext xmlns:c16="http://schemas.microsoft.com/office/drawing/2014/chart" uri="{C3380CC4-5D6E-409C-BE32-E72D297353CC}">
                <c16:uniqueId val="{00000007-0AAD-443F-A60E-BA31CC9F18B8}"/>
              </c:ext>
            </c:extLst>
          </c:dPt>
          <c:cat>
            <c:strRef>
              <c:f>Sheet1!$A$2:$A$5</c:f>
              <c:strCache>
                <c:ptCount val="4"/>
                <c:pt idx="0">
                  <c:v>Networking</c:v>
                </c:pt>
                <c:pt idx="1">
                  <c:v>Processer</c:v>
                </c:pt>
                <c:pt idx="2">
                  <c:v>Cloud Computing</c:v>
                </c:pt>
                <c:pt idx="3">
                  <c:v>Server</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98C-4F7F-BFDD-CC7053EF6DCA}"/>
            </c:ext>
          </c:extLst>
        </c:ser>
        <c:ser>
          <c:idx val="1"/>
          <c:order val="1"/>
          <c:tx>
            <c:strRef>
              <c:f>Sheet1!$C$1</c:f>
              <c:strCache>
                <c:ptCount val="1"/>
                <c:pt idx="0">
                  <c:v>2nd Qtr</c:v>
                </c:pt>
              </c:strCache>
            </c:strRef>
          </c:tx>
          <c:spPr>
            <a:pattFill prst="ltUpDiag">
              <a:fgClr>
                <a:schemeClr val="accent2"/>
              </a:fgClr>
              <a:bgClr>
                <a:schemeClr val="accent2">
                  <a:lumMod val="20000"/>
                  <a:lumOff val="80000"/>
                </a:schemeClr>
              </a:bgClr>
            </a:pattFill>
            <a:ln>
              <a:noFill/>
            </a:ln>
            <a:effectLst>
              <a:innerShdw blurRad="114300">
                <a:schemeClr val="accent2"/>
              </a:innerShdw>
            </a:effectLst>
          </c:spPr>
          <c:dPt>
            <c:idx val="0"/>
            <c:bubble3D val="0"/>
            <c:extLst>
              <c:ext xmlns:c16="http://schemas.microsoft.com/office/drawing/2014/chart" uri="{C3380CC4-5D6E-409C-BE32-E72D297353CC}">
                <c16:uniqueId val="{00000009-0AAD-443F-A60E-BA31CC9F18B8}"/>
              </c:ext>
            </c:extLst>
          </c:dPt>
          <c:dPt>
            <c:idx val="1"/>
            <c:bubble3D val="0"/>
            <c:extLst>
              <c:ext xmlns:c16="http://schemas.microsoft.com/office/drawing/2014/chart" uri="{C3380CC4-5D6E-409C-BE32-E72D297353CC}">
                <c16:uniqueId val="{0000000B-0AAD-443F-A60E-BA31CC9F18B8}"/>
              </c:ext>
            </c:extLst>
          </c:dPt>
          <c:dPt>
            <c:idx val="2"/>
            <c:bubble3D val="0"/>
            <c:extLst>
              <c:ext xmlns:c16="http://schemas.microsoft.com/office/drawing/2014/chart" uri="{C3380CC4-5D6E-409C-BE32-E72D297353CC}">
                <c16:uniqueId val="{0000000D-0AAD-443F-A60E-BA31CC9F18B8}"/>
              </c:ext>
            </c:extLst>
          </c:dPt>
          <c:dPt>
            <c:idx val="3"/>
            <c:bubble3D val="0"/>
            <c:extLst>
              <c:ext xmlns:c16="http://schemas.microsoft.com/office/drawing/2014/chart" uri="{C3380CC4-5D6E-409C-BE32-E72D297353CC}">
                <c16:uniqueId val="{0000000F-0AAD-443F-A60E-BA31CC9F18B8}"/>
              </c:ext>
            </c:extLst>
          </c:dPt>
          <c:cat>
            <c:strRef>
              <c:f>Sheet1!$A$2:$A$5</c:f>
              <c:strCache>
                <c:ptCount val="4"/>
                <c:pt idx="0">
                  <c:v>Networking</c:v>
                </c:pt>
                <c:pt idx="1">
                  <c:v>Processer</c:v>
                </c:pt>
                <c:pt idx="2">
                  <c:v>Cloud Computing</c:v>
                </c:pt>
                <c:pt idx="3">
                  <c:v>Server</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98C-4F7F-BFDD-CC7053EF6DCA}"/>
            </c:ext>
          </c:extLst>
        </c:ser>
        <c:ser>
          <c:idx val="2"/>
          <c:order val="2"/>
          <c:tx>
            <c:strRef>
              <c:f>Sheet1!$D$1</c:f>
              <c:strCache>
                <c:ptCount val="1"/>
                <c:pt idx="0">
                  <c:v>3rd Qtr</c:v>
                </c:pt>
              </c:strCache>
            </c:strRef>
          </c:tx>
          <c:spPr>
            <a:pattFill prst="ltUpDiag">
              <a:fgClr>
                <a:schemeClr val="accent3"/>
              </a:fgClr>
              <a:bgClr>
                <a:schemeClr val="accent3">
                  <a:lumMod val="20000"/>
                  <a:lumOff val="80000"/>
                </a:schemeClr>
              </a:bgClr>
            </a:pattFill>
            <a:ln>
              <a:noFill/>
            </a:ln>
            <a:effectLst>
              <a:innerShdw blurRad="114300">
                <a:schemeClr val="accent3"/>
              </a:innerShdw>
            </a:effectLst>
          </c:spPr>
          <c:dPt>
            <c:idx val="0"/>
            <c:bubble3D val="0"/>
            <c:extLst>
              <c:ext xmlns:c16="http://schemas.microsoft.com/office/drawing/2014/chart" uri="{C3380CC4-5D6E-409C-BE32-E72D297353CC}">
                <c16:uniqueId val="{00000011-0AAD-443F-A60E-BA31CC9F18B8}"/>
              </c:ext>
            </c:extLst>
          </c:dPt>
          <c:dPt>
            <c:idx val="1"/>
            <c:bubble3D val="0"/>
            <c:extLst>
              <c:ext xmlns:c16="http://schemas.microsoft.com/office/drawing/2014/chart" uri="{C3380CC4-5D6E-409C-BE32-E72D297353CC}">
                <c16:uniqueId val="{00000013-0AAD-443F-A60E-BA31CC9F18B8}"/>
              </c:ext>
            </c:extLst>
          </c:dPt>
          <c:dPt>
            <c:idx val="2"/>
            <c:bubble3D val="0"/>
            <c:extLst>
              <c:ext xmlns:c16="http://schemas.microsoft.com/office/drawing/2014/chart" uri="{C3380CC4-5D6E-409C-BE32-E72D297353CC}">
                <c16:uniqueId val="{00000015-0AAD-443F-A60E-BA31CC9F18B8}"/>
              </c:ext>
            </c:extLst>
          </c:dPt>
          <c:dPt>
            <c:idx val="3"/>
            <c:bubble3D val="0"/>
            <c:extLst>
              <c:ext xmlns:c16="http://schemas.microsoft.com/office/drawing/2014/chart" uri="{C3380CC4-5D6E-409C-BE32-E72D297353CC}">
                <c16:uniqueId val="{00000017-0AAD-443F-A60E-BA31CC9F18B8}"/>
              </c:ext>
            </c:extLst>
          </c:dPt>
          <c:cat>
            <c:strRef>
              <c:f>Sheet1!$A$2:$A$5</c:f>
              <c:strCache>
                <c:ptCount val="4"/>
                <c:pt idx="0">
                  <c:v>Networking</c:v>
                </c:pt>
                <c:pt idx="1">
                  <c:v>Processer</c:v>
                </c:pt>
                <c:pt idx="2">
                  <c:v>Cloud Computing</c:v>
                </c:pt>
                <c:pt idx="3">
                  <c:v>Server</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E98C-4F7F-BFDD-CC7053EF6DCA}"/>
            </c:ext>
          </c:extLst>
        </c:ser>
        <c:dLbls>
          <c:showLegendKey val="0"/>
          <c:showVal val="0"/>
          <c:showCatName val="0"/>
          <c:showSerName val="0"/>
          <c:showPercent val="0"/>
          <c:showBubbleSize val="0"/>
        </c:dLbls>
        <c:axId val="971911480"/>
        <c:axId val="971909840"/>
      </c:areaChart>
      <c:catAx>
        <c:axId val="971911480"/>
        <c:scaling>
          <c:orientation val="minMax"/>
        </c:scaling>
        <c:delete val="0"/>
        <c:axPos val="b"/>
        <c:numFmt formatCode="General" sourceLinked="1"/>
        <c:majorTickMark val="out"/>
        <c:minorTickMark val="out"/>
        <c:tickLblPos val="nextTo"/>
        <c:spPr>
          <a:noFill/>
          <a:ln>
            <a:noFill/>
          </a:ln>
          <a:effectLst/>
        </c:spPr>
        <c:txPr>
          <a:bodyPr rot="-60000000" spcFirstLastPara="1" vertOverflow="ellipsis" vert="horz" wrap="square" anchor="ctr" anchorCtr="1"/>
          <a:lstStyle/>
          <a:p>
            <a:pPr>
              <a:defRPr sz="1197" b="0" i="0" u="none" strike="noStrike" kern="1200" cap="all" spc="120" normalizeH="0" baseline="0">
                <a:solidFill>
                  <a:schemeClr val="tx1">
                    <a:lumMod val="65000"/>
                    <a:lumOff val="35000"/>
                  </a:schemeClr>
                </a:solidFill>
                <a:latin typeface="+mn-lt"/>
                <a:ea typeface="+mn-ea"/>
                <a:cs typeface="+mn-cs"/>
              </a:defRPr>
            </a:pPr>
            <a:endParaRPr lang="en-US"/>
          </a:p>
        </c:txPr>
        <c:crossAx val="971909840"/>
        <c:crosses val="autoZero"/>
        <c:auto val="1"/>
        <c:lblAlgn val="ctr"/>
        <c:lblOffset val="100"/>
        <c:noMultiLvlLbl val="0"/>
      </c:catAx>
      <c:valAx>
        <c:axId val="971909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191148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8">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defRPr sz="1197" b="0" kern="1200" cap="all" spc="120" normalizeH="0" baseline="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styleClr val="auto"/>
    </cs:effectRef>
    <cs:fontRef idx="minor">
      <a:schemeClr val="tx1"/>
    </cs:fontRef>
    <cs:spPr>
      <a:pattFill prst="ltUpDiag">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tx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solidFill>
        <a:schemeClr val="lt1"/>
      </a:solidFill>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solidFill>
        <a:schemeClr val="lt1"/>
      </a:solidFill>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INTRODUCTION</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ADVANTAGES</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CODE DESCRIPTION</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r>
            <a:rPr lang="en-US" dirty="0"/>
            <a:t>FLOW CHART</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1469"/>
          <a:ext cx="3084892" cy="74500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25364" y="169096"/>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860480" y="1469"/>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44550">
            <a:lnSpc>
              <a:spcPct val="100000"/>
            </a:lnSpc>
            <a:spcBef>
              <a:spcPct val="0"/>
            </a:spcBef>
            <a:spcAft>
              <a:spcPct val="35000"/>
            </a:spcAft>
            <a:buNone/>
          </a:pPr>
          <a:r>
            <a:rPr lang="en-US" sz="1900" kern="1200" dirty="0"/>
            <a:t>INTRODUCTION</a:t>
          </a:r>
        </a:p>
      </dsp:txBody>
      <dsp:txXfrm>
        <a:off x="860480" y="1469"/>
        <a:ext cx="2224411" cy="745005"/>
      </dsp:txXfrm>
    </dsp:sp>
    <dsp:sp modelId="{B9A40EDB-694E-464C-8356-AEE8787842F2}">
      <dsp:nvSpPr>
        <dsp:cNvPr id="0" name=""/>
        <dsp:cNvSpPr/>
      </dsp:nvSpPr>
      <dsp:spPr>
        <a:xfrm>
          <a:off x="0" y="932726"/>
          <a:ext cx="3084892" cy="745005"/>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25364" y="1100352"/>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860480" y="932726"/>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44550">
            <a:lnSpc>
              <a:spcPct val="100000"/>
            </a:lnSpc>
            <a:spcBef>
              <a:spcPct val="0"/>
            </a:spcBef>
            <a:spcAft>
              <a:spcPct val="35000"/>
            </a:spcAft>
            <a:buNone/>
          </a:pPr>
          <a:r>
            <a:rPr lang="en-US" sz="1900" kern="1200" dirty="0"/>
            <a:t>ADVANTAGES</a:t>
          </a:r>
        </a:p>
      </dsp:txBody>
      <dsp:txXfrm>
        <a:off x="860480" y="932726"/>
        <a:ext cx="2224411" cy="745005"/>
      </dsp:txXfrm>
    </dsp:sp>
    <dsp:sp modelId="{9DD6C5DE-B838-492F-B4A8-49E4DE8C5CF5}">
      <dsp:nvSpPr>
        <dsp:cNvPr id="0" name=""/>
        <dsp:cNvSpPr/>
      </dsp:nvSpPr>
      <dsp:spPr>
        <a:xfrm>
          <a:off x="0" y="1863982"/>
          <a:ext cx="3084892" cy="745005"/>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25364" y="2031608"/>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860480" y="1863982"/>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44550">
            <a:lnSpc>
              <a:spcPct val="100000"/>
            </a:lnSpc>
            <a:spcBef>
              <a:spcPct val="0"/>
            </a:spcBef>
            <a:spcAft>
              <a:spcPct val="35000"/>
            </a:spcAft>
            <a:buNone/>
          </a:pPr>
          <a:r>
            <a:rPr lang="en-US" sz="1900" kern="1200" dirty="0"/>
            <a:t>CODE DESCRIPTION</a:t>
          </a:r>
        </a:p>
      </dsp:txBody>
      <dsp:txXfrm>
        <a:off x="860480" y="1863982"/>
        <a:ext cx="2224411" cy="745005"/>
      </dsp:txXfrm>
    </dsp:sp>
    <dsp:sp modelId="{984F7435-4B4C-47D4-B03E-CC8917BDBDBB}">
      <dsp:nvSpPr>
        <dsp:cNvPr id="0" name=""/>
        <dsp:cNvSpPr/>
      </dsp:nvSpPr>
      <dsp:spPr>
        <a:xfrm>
          <a:off x="0" y="2795238"/>
          <a:ext cx="3084892" cy="745005"/>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225364" y="2962865"/>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860480" y="2795238"/>
          <a:ext cx="2224411" cy="745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844550">
            <a:lnSpc>
              <a:spcPct val="100000"/>
            </a:lnSpc>
            <a:spcBef>
              <a:spcPct val="0"/>
            </a:spcBef>
            <a:spcAft>
              <a:spcPct val="35000"/>
            </a:spcAft>
            <a:buNone/>
          </a:pPr>
          <a:r>
            <a:rPr lang="en-US" sz="1900" kern="1200" dirty="0"/>
            <a:t>FLOW CHART</a:t>
          </a:r>
        </a:p>
      </dsp:txBody>
      <dsp:txXfrm>
        <a:off x="860480" y="2795238"/>
        <a:ext cx="2224411" cy="74500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5/27/2022</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5/27/2022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2241883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2614937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70505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2998749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3533647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82128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399614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132010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3000842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229142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1470565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130730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5/27/2022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7177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99475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79216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2076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84058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1336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34075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05330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86133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25712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868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0366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8346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202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789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513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9952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350982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4"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67000" y="2328334"/>
            <a:ext cx="6858000" cy="1367896"/>
          </a:xfrm>
        </p:spPr>
        <p:txBody>
          <a:bodyPr anchor="ctr">
            <a:normAutofit/>
          </a:bodyPr>
          <a:lstStyle/>
          <a:p>
            <a:pPr algn="ctr"/>
            <a:r>
              <a:rPr lang="en-US" dirty="0"/>
              <a:t>Electrical oven</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667001" y="3602038"/>
            <a:ext cx="6857999" cy="953029"/>
          </a:xfrm>
        </p:spPr>
        <p:txBody>
          <a:bodyPr>
            <a:normAutofit/>
          </a:bodyPr>
          <a:lstStyle/>
          <a:p>
            <a:pPr algn="ctr"/>
            <a:r>
              <a:rPr lang="en-US" dirty="0">
                <a:solidFill>
                  <a:schemeClr val="tx1"/>
                </a:solidFill>
              </a:rPr>
              <a:t>Simulation of Operation using c</a:t>
            </a:r>
          </a:p>
        </p:txBody>
      </p:sp>
    </p:spTree>
    <p:extLst>
      <p:ext uri="{BB962C8B-B14F-4D97-AF65-F5344CB8AC3E}">
        <p14:creationId xmlns:p14="http://schemas.microsoft.com/office/powerpoint/2010/main" val="21858758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862138" y="1530350"/>
            <a:ext cx="9185273" cy="4260851"/>
          </a:xfrm>
        </p:spPr>
        <p:txBody>
          <a:bodyPr/>
          <a:lstStyle/>
          <a:p>
            <a:r>
              <a:rPr lang="en-US" dirty="0"/>
              <a:t>At room temperature 250</a:t>
            </a:r>
          </a:p>
          <a:p>
            <a:r>
              <a:rPr lang="en-US" dirty="0"/>
              <a:t>Preferred heat of oven 230</a:t>
            </a:r>
          </a:p>
          <a:p>
            <a:r>
              <a:rPr lang="en-US" dirty="0"/>
              <a:t>Operation time of 1 hour</a:t>
            </a:r>
          </a:p>
          <a:p>
            <a:r>
              <a:rPr lang="en-US" dirty="0"/>
              <a:t>Closed door </a:t>
            </a:r>
          </a:p>
        </p:txBody>
      </p:sp>
      <p:sp>
        <p:nvSpPr>
          <p:cNvPr id="2" name="TextBox 1">
            <a:extLst>
              <a:ext uri="{FF2B5EF4-FFF2-40B4-BE49-F238E27FC236}">
                <a16:creationId xmlns:a16="http://schemas.microsoft.com/office/drawing/2014/main" id="{7B00773B-446C-B2F5-F839-1C9325DAD5A0}"/>
              </a:ext>
            </a:extLst>
          </p:cNvPr>
          <p:cNvSpPr txBox="1"/>
          <p:nvPr/>
        </p:nvSpPr>
        <p:spPr>
          <a:xfrm>
            <a:off x="2459115" y="719091"/>
            <a:ext cx="3178205" cy="584775"/>
          </a:xfrm>
          <a:prstGeom prst="rect">
            <a:avLst/>
          </a:prstGeom>
          <a:noFill/>
        </p:spPr>
        <p:txBody>
          <a:bodyPr wrap="square" rtlCol="0">
            <a:spAutoFit/>
          </a:bodyPr>
          <a:lstStyle/>
          <a:p>
            <a:r>
              <a:rPr lang="en-US" sz="3200" dirty="0"/>
              <a:t>Execution samples</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DE9B2094-A218-5CE2-E471-2875B968A264}"/>
              </a:ext>
            </a:extLst>
          </p:cNvPr>
          <p:cNvPicPr>
            <a:picLocks noChangeAspect="1"/>
          </p:cNvPicPr>
          <p:nvPr/>
        </p:nvPicPr>
        <p:blipFill>
          <a:blip r:embed="rId5"/>
          <a:stretch>
            <a:fillRect/>
          </a:stretch>
        </p:blipFill>
        <p:spPr>
          <a:xfrm>
            <a:off x="6220010" y="780411"/>
            <a:ext cx="4268460" cy="2461445"/>
          </a:xfrm>
          <a:prstGeom prst="rect">
            <a:avLst/>
          </a:prstGeom>
        </p:spPr>
      </p:pic>
      <p:pic>
        <p:nvPicPr>
          <p:cNvPr id="6" name="Picture 5" descr="Text&#10;&#10;Description automatically generated">
            <a:extLst>
              <a:ext uri="{FF2B5EF4-FFF2-40B4-BE49-F238E27FC236}">
                <a16:creationId xmlns:a16="http://schemas.microsoft.com/office/drawing/2014/main" id="{C0F3C704-CB96-70A4-267C-8AE261C55D71}"/>
              </a:ext>
            </a:extLst>
          </p:cNvPr>
          <p:cNvPicPr>
            <a:picLocks noChangeAspect="1"/>
          </p:cNvPicPr>
          <p:nvPr/>
        </p:nvPicPr>
        <p:blipFill>
          <a:blip r:embed="rId6"/>
          <a:stretch>
            <a:fillRect/>
          </a:stretch>
        </p:blipFill>
        <p:spPr>
          <a:xfrm>
            <a:off x="6242377" y="3988759"/>
            <a:ext cx="4282748" cy="2295314"/>
          </a:xfrm>
          <a:prstGeom prst="rect">
            <a:avLst/>
          </a:prstGeom>
        </p:spPr>
      </p:pic>
    </p:spTree>
    <p:extLst>
      <p:ext uri="{BB962C8B-B14F-4D97-AF65-F5344CB8AC3E}">
        <p14:creationId xmlns:p14="http://schemas.microsoft.com/office/powerpoint/2010/main" val="112767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862138" y="1530350"/>
            <a:ext cx="9185273" cy="4260851"/>
          </a:xfrm>
        </p:spPr>
        <p:txBody>
          <a:bodyPr/>
          <a:lstStyle/>
          <a:p>
            <a:r>
              <a:rPr lang="en-US" dirty="0"/>
              <a:t>At room temperature 250</a:t>
            </a:r>
          </a:p>
          <a:p>
            <a:r>
              <a:rPr lang="en-US" dirty="0"/>
              <a:t>Preferred heat of oven 230</a:t>
            </a:r>
          </a:p>
          <a:p>
            <a:r>
              <a:rPr lang="en-US" dirty="0"/>
              <a:t>Operation time of 1 hour</a:t>
            </a:r>
          </a:p>
          <a:p>
            <a:r>
              <a:rPr lang="en-US" dirty="0"/>
              <a:t>Opened door </a:t>
            </a:r>
          </a:p>
        </p:txBody>
      </p:sp>
      <p:sp>
        <p:nvSpPr>
          <p:cNvPr id="2" name="TextBox 1">
            <a:extLst>
              <a:ext uri="{FF2B5EF4-FFF2-40B4-BE49-F238E27FC236}">
                <a16:creationId xmlns:a16="http://schemas.microsoft.com/office/drawing/2014/main" id="{7B00773B-446C-B2F5-F839-1C9325DAD5A0}"/>
              </a:ext>
            </a:extLst>
          </p:cNvPr>
          <p:cNvSpPr txBox="1"/>
          <p:nvPr/>
        </p:nvSpPr>
        <p:spPr>
          <a:xfrm>
            <a:off x="2459115" y="719091"/>
            <a:ext cx="3178205" cy="584775"/>
          </a:xfrm>
          <a:prstGeom prst="rect">
            <a:avLst/>
          </a:prstGeom>
          <a:noFill/>
        </p:spPr>
        <p:txBody>
          <a:bodyPr wrap="square" rtlCol="0">
            <a:spAutoFit/>
          </a:bodyPr>
          <a:lstStyle/>
          <a:p>
            <a:r>
              <a:rPr lang="en-US" sz="3200" dirty="0"/>
              <a:t>Execution samples</a:t>
            </a:r>
          </a:p>
        </p:txBody>
      </p:sp>
      <p:pic>
        <p:nvPicPr>
          <p:cNvPr id="5" name="Picture 4" descr="Text&#10;&#10;Description automatically generated">
            <a:extLst>
              <a:ext uri="{FF2B5EF4-FFF2-40B4-BE49-F238E27FC236}">
                <a16:creationId xmlns:a16="http://schemas.microsoft.com/office/drawing/2014/main" id="{CC3BE448-197C-DE23-832D-CCB23ADBDB81}"/>
              </a:ext>
            </a:extLst>
          </p:cNvPr>
          <p:cNvPicPr>
            <a:picLocks noChangeAspect="1"/>
          </p:cNvPicPr>
          <p:nvPr/>
        </p:nvPicPr>
        <p:blipFill>
          <a:blip r:embed="rId5"/>
          <a:stretch>
            <a:fillRect/>
          </a:stretch>
        </p:blipFill>
        <p:spPr>
          <a:xfrm>
            <a:off x="5961220" y="1398667"/>
            <a:ext cx="5502117" cy="2751058"/>
          </a:xfrm>
          <a:prstGeom prst="rect">
            <a:avLst/>
          </a:prstGeom>
        </p:spPr>
      </p:pic>
    </p:spTree>
    <p:extLst>
      <p:ext uri="{BB962C8B-B14F-4D97-AF65-F5344CB8AC3E}">
        <p14:creationId xmlns:p14="http://schemas.microsoft.com/office/powerpoint/2010/main" val="120721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862138" y="1530350"/>
            <a:ext cx="9185273" cy="4260851"/>
          </a:xfrm>
        </p:spPr>
        <p:txBody>
          <a:bodyPr/>
          <a:lstStyle/>
          <a:p>
            <a:r>
              <a:rPr lang="en-US" dirty="0"/>
              <a:t>At room temperature 250</a:t>
            </a:r>
          </a:p>
          <a:p>
            <a:r>
              <a:rPr lang="en-US" dirty="0"/>
              <a:t>Preferred heat of oven 100</a:t>
            </a:r>
          </a:p>
          <a:p>
            <a:r>
              <a:rPr lang="en-US" dirty="0"/>
              <a:t>Operation time of 1 hour</a:t>
            </a:r>
          </a:p>
          <a:p>
            <a:r>
              <a:rPr lang="en-US" dirty="0"/>
              <a:t>Dish ready</a:t>
            </a:r>
          </a:p>
        </p:txBody>
      </p:sp>
      <p:sp>
        <p:nvSpPr>
          <p:cNvPr id="2" name="TextBox 1">
            <a:extLst>
              <a:ext uri="{FF2B5EF4-FFF2-40B4-BE49-F238E27FC236}">
                <a16:creationId xmlns:a16="http://schemas.microsoft.com/office/drawing/2014/main" id="{7B00773B-446C-B2F5-F839-1C9325DAD5A0}"/>
              </a:ext>
            </a:extLst>
          </p:cNvPr>
          <p:cNvSpPr txBox="1"/>
          <p:nvPr/>
        </p:nvSpPr>
        <p:spPr>
          <a:xfrm>
            <a:off x="2459115" y="719091"/>
            <a:ext cx="3178205" cy="584775"/>
          </a:xfrm>
          <a:prstGeom prst="rect">
            <a:avLst/>
          </a:prstGeom>
          <a:noFill/>
        </p:spPr>
        <p:txBody>
          <a:bodyPr wrap="square" rtlCol="0">
            <a:spAutoFit/>
          </a:bodyPr>
          <a:lstStyle/>
          <a:p>
            <a:r>
              <a:rPr lang="en-US" sz="3200" dirty="0"/>
              <a:t>Execution samples</a:t>
            </a:r>
          </a:p>
        </p:txBody>
      </p:sp>
      <p:pic>
        <p:nvPicPr>
          <p:cNvPr id="4" name="Picture 3">
            <a:extLst>
              <a:ext uri="{FF2B5EF4-FFF2-40B4-BE49-F238E27FC236}">
                <a16:creationId xmlns:a16="http://schemas.microsoft.com/office/drawing/2014/main" id="{B429CE91-4D26-17EC-257B-915B158C94BC}"/>
              </a:ext>
            </a:extLst>
          </p:cNvPr>
          <p:cNvPicPr>
            <a:picLocks noChangeAspect="1"/>
          </p:cNvPicPr>
          <p:nvPr/>
        </p:nvPicPr>
        <p:blipFill>
          <a:blip r:embed="rId5"/>
          <a:stretch>
            <a:fillRect/>
          </a:stretch>
        </p:blipFill>
        <p:spPr>
          <a:xfrm>
            <a:off x="6096000" y="2063689"/>
            <a:ext cx="5753811" cy="1365311"/>
          </a:xfrm>
          <a:prstGeom prst="rect">
            <a:avLst/>
          </a:prstGeom>
        </p:spPr>
      </p:pic>
    </p:spTree>
    <p:extLst>
      <p:ext uri="{BB962C8B-B14F-4D97-AF65-F5344CB8AC3E}">
        <p14:creationId xmlns:p14="http://schemas.microsoft.com/office/powerpoint/2010/main" val="4909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pic>
        <p:nvPicPr>
          <p:cNvPr id="4" name="Content Placeholder 3">
            <a:extLst>
              <a:ext uri="{FF2B5EF4-FFF2-40B4-BE49-F238E27FC236}">
                <a16:creationId xmlns:a16="http://schemas.microsoft.com/office/drawing/2014/main" id="{BE117ED1-0E96-C88A-6C83-9A6BAB2F2766}"/>
              </a:ext>
            </a:extLst>
          </p:cNvPr>
          <p:cNvPicPr>
            <a:picLocks noGrp="1" noChangeAspect="1"/>
          </p:cNvPicPr>
          <p:nvPr>
            <p:ph idx="1"/>
          </p:nvPr>
        </p:nvPicPr>
        <p:blipFill>
          <a:blip r:embed="rId5"/>
          <a:stretch>
            <a:fillRect/>
          </a:stretch>
        </p:blipFill>
        <p:spPr>
          <a:xfrm>
            <a:off x="5619565" y="119269"/>
            <a:ext cx="4776762" cy="6583371"/>
          </a:xfrm>
        </p:spPr>
      </p:pic>
      <p:sp>
        <p:nvSpPr>
          <p:cNvPr id="2" name="TextBox 1">
            <a:extLst>
              <a:ext uri="{FF2B5EF4-FFF2-40B4-BE49-F238E27FC236}">
                <a16:creationId xmlns:a16="http://schemas.microsoft.com/office/drawing/2014/main" id="{F4195B56-9EBE-17A0-FED3-80F6A5353A2D}"/>
              </a:ext>
            </a:extLst>
          </p:cNvPr>
          <p:cNvSpPr txBox="1"/>
          <p:nvPr/>
        </p:nvSpPr>
        <p:spPr>
          <a:xfrm>
            <a:off x="870012" y="887767"/>
            <a:ext cx="4873841" cy="584775"/>
          </a:xfrm>
          <a:prstGeom prst="rect">
            <a:avLst/>
          </a:prstGeom>
          <a:noFill/>
        </p:spPr>
        <p:txBody>
          <a:bodyPr wrap="square" rtlCol="0">
            <a:spAutoFit/>
          </a:bodyPr>
          <a:lstStyle/>
          <a:p>
            <a:r>
              <a:rPr lang="en-US" sz="3200" dirty="0"/>
              <a:t>Flow chart representation</a:t>
            </a:r>
          </a:p>
        </p:txBody>
      </p:sp>
      <p:sp>
        <p:nvSpPr>
          <p:cNvPr id="5" name="TextBox 4">
            <a:extLst>
              <a:ext uri="{FF2B5EF4-FFF2-40B4-BE49-F238E27FC236}">
                <a16:creationId xmlns:a16="http://schemas.microsoft.com/office/drawing/2014/main" id="{91F32FE2-ED52-1047-6EA7-A4173090BAC2}"/>
              </a:ext>
            </a:extLst>
          </p:cNvPr>
          <p:cNvSpPr txBox="1"/>
          <p:nvPr/>
        </p:nvSpPr>
        <p:spPr>
          <a:xfrm>
            <a:off x="1494903" y="1642370"/>
            <a:ext cx="2550314" cy="523220"/>
          </a:xfrm>
          <a:prstGeom prst="rect">
            <a:avLst/>
          </a:prstGeom>
          <a:noFill/>
        </p:spPr>
        <p:txBody>
          <a:bodyPr wrap="none" rtlCol="0">
            <a:spAutoFit/>
          </a:bodyPr>
          <a:lstStyle/>
          <a:p>
            <a:r>
              <a:rPr lang="en-US" sz="2800" dirty="0"/>
              <a:t>Main Flow chart</a:t>
            </a:r>
          </a:p>
        </p:txBody>
      </p:sp>
    </p:spTree>
    <p:extLst>
      <p:ext uri="{BB962C8B-B14F-4D97-AF65-F5344CB8AC3E}">
        <p14:creationId xmlns:p14="http://schemas.microsoft.com/office/powerpoint/2010/main" val="21375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pic>
        <p:nvPicPr>
          <p:cNvPr id="3" name="Content Placeholder 2" descr="Diagram&#10;&#10;Description automatically generated">
            <a:extLst>
              <a:ext uri="{FF2B5EF4-FFF2-40B4-BE49-F238E27FC236}">
                <a16:creationId xmlns:a16="http://schemas.microsoft.com/office/drawing/2014/main" id="{DDC95923-CE42-C07D-B3EB-63B2783448BD}"/>
              </a:ext>
            </a:extLst>
          </p:cNvPr>
          <p:cNvPicPr>
            <a:picLocks noGrp="1" noChangeAspect="1"/>
          </p:cNvPicPr>
          <p:nvPr>
            <p:ph idx="1"/>
          </p:nvPr>
        </p:nvPicPr>
        <p:blipFill>
          <a:blip r:embed="rId5"/>
          <a:stretch>
            <a:fillRect/>
          </a:stretch>
        </p:blipFill>
        <p:spPr>
          <a:xfrm>
            <a:off x="2689934" y="1201875"/>
            <a:ext cx="6933459" cy="4823501"/>
          </a:xfrm>
        </p:spPr>
      </p:pic>
    </p:spTree>
    <p:extLst>
      <p:ext uri="{BB962C8B-B14F-4D97-AF65-F5344CB8AC3E}">
        <p14:creationId xmlns:p14="http://schemas.microsoft.com/office/powerpoint/2010/main" val="241240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flipV="1">
            <a:off x="853330" y="1208316"/>
            <a:ext cx="105458" cy="45719"/>
          </a:xfrm>
        </p:spPr>
        <p:txBody>
          <a:bodyPr>
            <a:normAutofit fontScale="90000"/>
          </a:bodyPr>
          <a:lstStyle/>
          <a:p>
            <a:pPr algn="r"/>
            <a:endParaRPr lang="en-US" sz="3300" dirty="0">
              <a:solidFill>
                <a:srgbClr val="FFFFFF"/>
              </a:solidFill>
            </a:endParaRPr>
          </a:p>
        </p:txBody>
      </p:sp>
      <p:graphicFrame>
        <p:nvGraphicFramePr>
          <p:cNvPr id="13" name="Content Placeholder 5" descr="Graph">
            <a:extLst>
              <a:ext uri="{FF2B5EF4-FFF2-40B4-BE49-F238E27FC236}">
                <a16:creationId xmlns:a16="http://schemas.microsoft.com/office/drawing/2014/main" id="{B33E6934-D239-4A28-AC33-F8851CE5D906}"/>
              </a:ext>
            </a:extLst>
          </p:cNvPr>
          <p:cNvGraphicFramePr>
            <a:graphicFrameLocks noGrp="1"/>
          </p:cNvGraphicFramePr>
          <p:nvPr>
            <p:ph idx="1"/>
            <p:extLst>
              <p:ext uri="{D42A27DB-BD31-4B8C-83A1-F6EECF244321}">
                <p14:modId xmlns:p14="http://schemas.microsoft.com/office/powerpoint/2010/main" val="2550330074"/>
              </p:ext>
            </p:extLst>
          </p:nvPr>
        </p:nvGraphicFramePr>
        <p:xfrm>
          <a:off x="10796906" y="1083956"/>
          <a:ext cx="45719" cy="4571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8BD3327-84E6-C54A-E8B8-AAF92D3E35BD}"/>
              </a:ext>
            </a:extLst>
          </p:cNvPr>
          <p:cNvSpPr txBox="1"/>
          <p:nvPr/>
        </p:nvSpPr>
        <p:spPr>
          <a:xfrm>
            <a:off x="1251751" y="669260"/>
            <a:ext cx="4310604" cy="584775"/>
          </a:xfrm>
          <a:prstGeom prst="rect">
            <a:avLst/>
          </a:prstGeom>
          <a:noFill/>
        </p:spPr>
        <p:txBody>
          <a:bodyPr wrap="none" rtlCol="0">
            <a:spAutoFit/>
          </a:bodyPr>
          <a:lstStyle/>
          <a:p>
            <a:r>
              <a:rPr lang="en-US" sz="3200" u="sng" dirty="0"/>
              <a:t>This project was made by</a:t>
            </a:r>
          </a:p>
        </p:txBody>
      </p:sp>
      <p:sp>
        <p:nvSpPr>
          <p:cNvPr id="4" name="TextBox 3">
            <a:extLst>
              <a:ext uri="{FF2B5EF4-FFF2-40B4-BE49-F238E27FC236}">
                <a16:creationId xmlns:a16="http://schemas.microsoft.com/office/drawing/2014/main" id="{38226451-DE34-B378-5E5E-6EFB3AD0C727}"/>
              </a:ext>
            </a:extLst>
          </p:cNvPr>
          <p:cNvSpPr txBox="1"/>
          <p:nvPr/>
        </p:nvSpPr>
        <p:spPr>
          <a:xfrm>
            <a:off x="1553592" y="1828800"/>
            <a:ext cx="3482620" cy="2585323"/>
          </a:xfrm>
          <a:prstGeom prst="rect">
            <a:avLst/>
          </a:prstGeom>
          <a:noFill/>
        </p:spPr>
        <p:txBody>
          <a:bodyPr wrap="none" rtlCol="0">
            <a:spAutoFit/>
          </a:bodyPr>
          <a:lstStyle/>
          <a:p>
            <a:r>
              <a:rPr lang="en-US" dirty="0"/>
              <a:t>1)Mohaymen Abdel mageed Saleh</a:t>
            </a:r>
          </a:p>
          <a:p>
            <a:r>
              <a:rPr lang="en-US" dirty="0"/>
              <a:t>2)Marwan Magdy Attia</a:t>
            </a:r>
          </a:p>
          <a:p>
            <a:r>
              <a:rPr lang="en-US" dirty="0"/>
              <a:t>3)Ahmed Mounir Ali</a:t>
            </a:r>
          </a:p>
          <a:p>
            <a:r>
              <a:rPr lang="en-US" dirty="0"/>
              <a:t>4)</a:t>
            </a:r>
            <a:r>
              <a:rPr lang="en-US" dirty="0" err="1"/>
              <a:t>Shrouk</a:t>
            </a:r>
            <a:r>
              <a:rPr lang="en-US" dirty="0"/>
              <a:t> Abdel </a:t>
            </a:r>
            <a:r>
              <a:rPr lang="en-US" dirty="0" err="1"/>
              <a:t>khalek</a:t>
            </a:r>
            <a:r>
              <a:rPr lang="en-US" dirty="0"/>
              <a:t> </a:t>
            </a:r>
            <a:r>
              <a:rPr lang="en-US" dirty="0" err="1"/>
              <a:t>Fatoh</a:t>
            </a:r>
            <a:endParaRPr lang="en-US" dirty="0"/>
          </a:p>
          <a:p>
            <a:r>
              <a:rPr lang="en-US" dirty="0"/>
              <a:t>5)</a:t>
            </a:r>
            <a:r>
              <a:rPr lang="en-US" dirty="0" err="1"/>
              <a:t>Nouran</a:t>
            </a:r>
            <a:r>
              <a:rPr lang="en-US" dirty="0"/>
              <a:t> Mostafa Mohamed</a:t>
            </a:r>
          </a:p>
          <a:p>
            <a:r>
              <a:rPr lang="en-US" dirty="0"/>
              <a:t>6)Ahmed </a:t>
            </a:r>
            <a:r>
              <a:rPr lang="en-US" dirty="0" err="1"/>
              <a:t>Attallah</a:t>
            </a:r>
            <a:r>
              <a:rPr lang="en-US" dirty="0"/>
              <a:t> Ahmed</a:t>
            </a:r>
          </a:p>
          <a:p>
            <a:r>
              <a:rPr lang="en-US" dirty="0"/>
              <a:t>7)Ahmed Mohamed Sayed Dawood</a:t>
            </a:r>
          </a:p>
          <a:p>
            <a:r>
              <a:rPr lang="en-US" dirty="0"/>
              <a:t>8)Omar Ayman Abdo Mohamed</a:t>
            </a:r>
          </a:p>
          <a:p>
            <a:r>
              <a:rPr lang="en-US" dirty="0"/>
              <a:t>9)Hossam </a:t>
            </a:r>
            <a:r>
              <a:rPr lang="en-US" dirty="0" err="1"/>
              <a:t>Eldin</a:t>
            </a:r>
            <a:r>
              <a:rPr lang="en-US" dirty="0"/>
              <a:t> Mohamed Hassan</a:t>
            </a:r>
          </a:p>
        </p:txBody>
      </p:sp>
    </p:spTree>
    <p:extLst>
      <p:ext uri="{BB962C8B-B14F-4D97-AF65-F5344CB8AC3E}">
        <p14:creationId xmlns:p14="http://schemas.microsoft.com/office/powerpoint/2010/main" val="956639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endParaRPr lang="en-US" dirty="0"/>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t="104" b="104"/>
          <a:stretch>
            <a:fillRect/>
          </a:stretch>
        </p:blipFill>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en-US" sz="4400" dirty="0"/>
              <a:t>Thanks for watching &lt;3</a:t>
            </a:r>
          </a:p>
        </p:txBody>
      </p:sp>
    </p:spTree>
    <p:extLst>
      <p:ext uri="{BB962C8B-B14F-4D97-AF65-F5344CB8AC3E}">
        <p14:creationId xmlns:p14="http://schemas.microsoft.com/office/powerpoint/2010/main" val="390654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dirty="0"/>
              <a:t>Project Components</a:t>
            </a:r>
          </a:p>
        </p:txBody>
      </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2656113312"/>
              </p:ext>
            </p:extLst>
          </p:nvPr>
        </p:nvGraphicFramePr>
        <p:xfrm>
          <a:off x="7962519" y="2249487"/>
          <a:ext cx="3084892" cy="3541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9"/>
          <a:srcRect l="7131" r="14065"/>
          <a:stretch/>
        </p:blipFill>
        <p:spPr>
          <a:xfrm flipH="1">
            <a:off x="-5597" y="10"/>
            <a:ext cx="7558541" cy="6857990"/>
          </a:xfrm>
          <a:prstGeom prst="rect">
            <a:avLst/>
          </a:prstGeom>
        </p:spPr>
      </p:pic>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fade">
                                      <p:cBhvr>
                                        <p:cTn id="7" dur="500"/>
                                        <p:tgtEl>
                                          <p:spTgt spid="2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0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8036408" y="521190"/>
            <a:ext cx="560939" cy="764195"/>
          </a:xfrm>
        </p:spPr>
        <p:txBody>
          <a:bodyPr>
            <a:normAutofit/>
          </a:bodyPr>
          <a:lstStyle/>
          <a:p>
            <a:r>
              <a:rPr lang="en-US" sz="3200" dirty="0"/>
              <a:t>:</a:t>
            </a:r>
          </a:p>
        </p:txBody>
      </p:sp>
      <p:sp>
        <p:nvSpPr>
          <p:cNvPr id="9" name="Content Placeholder 8">
            <a:extLst>
              <a:ext uri="{FF2B5EF4-FFF2-40B4-BE49-F238E27FC236}">
                <a16:creationId xmlns:a16="http://schemas.microsoft.com/office/drawing/2014/main" id="{529E0BB3-D06F-714E-E65D-25AD4BC255C4}"/>
              </a:ext>
            </a:extLst>
          </p:cNvPr>
          <p:cNvSpPr>
            <a:spLocks noGrp="1"/>
          </p:cNvSpPr>
          <p:nvPr>
            <p:ph idx="1"/>
          </p:nvPr>
        </p:nvSpPr>
        <p:spPr>
          <a:xfrm flipV="1">
            <a:off x="1141413" y="2203768"/>
            <a:ext cx="163514" cy="45719"/>
          </a:xfrm>
        </p:spPr>
        <p:txBody>
          <a:bodyPr>
            <a:normAutofit fontScale="25000" lnSpcReduction="20000"/>
          </a:bodyPr>
          <a:lstStyle/>
          <a:p>
            <a:endParaRPr lang="en-US" dirty="0"/>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3" name="TextBox 2">
            <a:extLst>
              <a:ext uri="{FF2B5EF4-FFF2-40B4-BE49-F238E27FC236}">
                <a16:creationId xmlns:a16="http://schemas.microsoft.com/office/drawing/2014/main" id="{6BBD8292-42F0-8779-9B8B-9BF208FE22A0}"/>
              </a:ext>
            </a:extLst>
          </p:cNvPr>
          <p:cNvSpPr txBox="1"/>
          <p:nvPr/>
        </p:nvSpPr>
        <p:spPr>
          <a:xfrm>
            <a:off x="2185470" y="573004"/>
            <a:ext cx="6828183" cy="584775"/>
          </a:xfrm>
          <a:prstGeom prst="rect">
            <a:avLst/>
          </a:prstGeom>
          <a:noFill/>
        </p:spPr>
        <p:txBody>
          <a:bodyPr wrap="square" rtlCol="0">
            <a:spAutoFit/>
          </a:bodyPr>
          <a:lstStyle/>
          <a:p>
            <a:r>
              <a:rPr lang="en-US" sz="3200" u="sng" dirty="0"/>
              <a:t>Reasons behind choosing this project</a:t>
            </a:r>
          </a:p>
        </p:txBody>
      </p:sp>
      <p:sp>
        <p:nvSpPr>
          <p:cNvPr id="5" name="TextBox 4">
            <a:extLst>
              <a:ext uri="{FF2B5EF4-FFF2-40B4-BE49-F238E27FC236}">
                <a16:creationId xmlns:a16="http://schemas.microsoft.com/office/drawing/2014/main" id="{C15C3401-5CB1-4839-3728-8DFE0E8D9AA7}"/>
              </a:ext>
            </a:extLst>
          </p:cNvPr>
          <p:cNvSpPr txBox="1"/>
          <p:nvPr/>
        </p:nvSpPr>
        <p:spPr>
          <a:xfrm>
            <a:off x="2224475" y="1206559"/>
            <a:ext cx="6364383" cy="7602081"/>
          </a:xfrm>
          <a:prstGeom prst="rect">
            <a:avLst/>
          </a:prstGeom>
          <a:noFill/>
        </p:spPr>
        <p:txBody>
          <a:bodyPr wrap="square" rtlCol="0">
            <a:spAutoFit/>
          </a:bodyPr>
          <a:lstStyle/>
          <a:p>
            <a:pPr marL="342900" indent="-342900">
              <a:buAutoNum type="arabicParenR"/>
            </a:pPr>
            <a:r>
              <a:rPr lang="en-US" sz="2800" dirty="0"/>
              <a:t>We had an idea about how to make the program.</a:t>
            </a:r>
          </a:p>
          <a:p>
            <a:pPr marL="342900" indent="-342900">
              <a:buAutoNum type="arabicParenR"/>
            </a:pPr>
            <a:endParaRPr lang="en-US" sz="2800" dirty="0"/>
          </a:p>
          <a:p>
            <a:pPr marL="342900" indent="-342900">
              <a:buFontTx/>
              <a:buAutoNum type="arabicParenR"/>
            </a:pPr>
            <a:r>
              <a:rPr lang="en-US" sz="2800" dirty="0"/>
              <a:t>It’s an important application for safety.</a:t>
            </a:r>
          </a:p>
          <a:p>
            <a:pPr marL="342900" indent="-342900">
              <a:buAutoNum type="arabicParenR"/>
            </a:pPr>
            <a:endParaRPr lang="en-US" sz="2800" dirty="0"/>
          </a:p>
          <a:p>
            <a:pPr marL="342900" indent="-342900">
              <a:buFontTx/>
              <a:buAutoNum type="arabicParenR"/>
            </a:pPr>
            <a:r>
              <a:rPr lang="en-US" sz="2800" dirty="0"/>
              <a:t>A good example to show what we studied in our power department.</a:t>
            </a:r>
          </a:p>
          <a:p>
            <a:pPr marL="342900" indent="-342900">
              <a:buAutoNum type="arabicParenR"/>
            </a:pPr>
            <a:endParaRPr lang="en-US" sz="2800" dirty="0"/>
          </a:p>
          <a:p>
            <a:pPr marL="342900" indent="-342900">
              <a:buFontTx/>
              <a:buAutoNum type="arabicParenR"/>
            </a:pPr>
            <a:r>
              <a:rPr lang="en-US" sz="2800" dirty="0"/>
              <a:t>Saving time.</a:t>
            </a:r>
          </a:p>
          <a:p>
            <a:pPr marL="342900" indent="-342900">
              <a:buAutoNum type="arabicParenR"/>
            </a:pPr>
            <a:endParaRPr lang="en-US" sz="2800" dirty="0"/>
          </a:p>
          <a:p>
            <a:pPr marL="342900" indent="-342900">
              <a:buFontTx/>
              <a:buAutoNum type="arabicParenR"/>
            </a:pPr>
            <a:r>
              <a:rPr lang="en-US" sz="2800" dirty="0"/>
              <a:t>Flexing our knowledge because we are C professionals :D</a:t>
            </a:r>
          </a:p>
          <a:p>
            <a:pPr marL="342900" indent="-342900">
              <a:buAutoNum type="arabicParenR"/>
            </a:pPr>
            <a:endParaRPr lang="en-US" sz="2800" dirty="0"/>
          </a:p>
          <a:p>
            <a:pPr marL="342900" indent="-342900">
              <a:buAutoNum type="arabicParenR"/>
            </a:pPr>
            <a:endParaRPr lang="en-US" sz="2800" dirty="0"/>
          </a:p>
          <a:p>
            <a:r>
              <a:rPr lang="ar-EG" sz="2800" dirty="0"/>
              <a:t> </a:t>
            </a:r>
            <a:endParaRPr lang="en-US" sz="2800" dirty="0"/>
          </a:p>
          <a:p>
            <a:pPr marL="342900" indent="-342900">
              <a:buAutoNum type="arabicParenR"/>
            </a:pPr>
            <a:endParaRPr lang="en-US" sz="2800" dirty="0"/>
          </a:p>
          <a:p>
            <a:endParaRPr lang="en-US" sz="4000" dirty="0"/>
          </a:p>
        </p:txBody>
      </p:sp>
    </p:spTree>
    <p:extLst>
      <p:ext uri="{BB962C8B-B14F-4D97-AF65-F5344CB8AC3E}">
        <p14:creationId xmlns:p14="http://schemas.microsoft.com/office/powerpoint/2010/main" val="199624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862138" y="1530350"/>
            <a:ext cx="9185273" cy="4260851"/>
          </a:xfrm>
        </p:spPr>
        <p:txBody>
          <a:bodyPr/>
          <a:lstStyle/>
          <a:p>
            <a:pPr algn="l" fontAlgn="ctr"/>
            <a:r>
              <a:rPr lang="en-US" b="1" i="0" dirty="0">
                <a:effectLst/>
                <a:latin typeface="Roboto" panose="020B0604020202020204" pitchFamily="2" charset="0"/>
              </a:rPr>
              <a:t>What are the advantages of Our Oven simulator?</a:t>
            </a:r>
          </a:p>
          <a:p>
            <a:pPr algn="l"/>
            <a:r>
              <a:rPr lang="en-US" b="0" i="0" dirty="0">
                <a:effectLst/>
                <a:latin typeface="Roboto" panose="020B0604020202020204" pitchFamily="2" charset="0"/>
              </a:rPr>
              <a:t>Until now, simulation users had to accept various trade-offs concerning resolution, process time and domain. Our oven simulation overcomes all these obstacles and disadvantages. We have the capability of depicting the whole industrial oven process at each moment in time. Further, discretization is significantly higher than ever before</a:t>
            </a:r>
            <a:r>
              <a:rPr lang="en-US" b="0" i="0" dirty="0">
                <a:solidFill>
                  <a:srgbClr val="444444"/>
                </a:solidFill>
                <a:effectLst/>
                <a:latin typeface="Roboto" panose="020B0604020202020204" pitchFamily="2" charset="0"/>
              </a:rPr>
              <a:t>.</a:t>
            </a:r>
          </a:p>
          <a:p>
            <a:endParaRPr lang="en-US" dirty="0"/>
          </a:p>
        </p:txBody>
      </p:sp>
    </p:spTree>
    <p:extLst>
      <p:ext uri="{BB962C8B-B14F-4D97-AF65-F5344CB8AC3E}">
        <p14:creationId xmlns:p14="http://schemas.microsoft.com/office/powerpoint/2010/main" val="257436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DA493-D379-AA56-73DF-8003BC3E5A3D}"/>
              </a:ext>
            </a:extLst>
          </p:cNvPr>
          <p:cNvSpPr txBox="1"/>
          <p:nvPr/>
        </p:nvSpPr>
        <p:spPr>
          <a:xfrm>
            <a:off x="1141413" y="618518"/>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dirty="0">
                <a:latin typeface="+mj-lt"/>
                <a:ea typeface="+mj-ea"/>
                <a:cs typeface="+mj-cs"/>
              </a:rPr>
              <a:t>Code description : (part 1) </a:t>
            </a:r>
          </a:p>
        </p:txBody>
      </p:sp>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141412" y="2249487"/>
            <a:ext cx="4459287" cy="3965046"/>
          </a:xfrm>
        </p:spPr>
        <p:txBody>
          <a:bodyPr vert="horz" lIns="91440" tIns="45720" rIns="91440" bIns="45720" rtlCol="0">
            <a:normAutofit/>
          </a:bodyPr>
          <a:lstStyle/>
          <a:p>
            <a:r>
              <a:rPr lang="en-US" sz="2000" dirty="0"/>
              <a:t>Declaring variables and asking the user for :</a:t>
            </a:r>
          </a:p>
          <a:p>
            <a:r>
              <a:rPr lang="en-US" sz="2000" dirty="0"/>
              <a:t>1)room temperature "Ambient Temp".</a:t>
            </a:r>
          </a:p>
          <a:p>
            <a:r>
              <a:rPr lang="en-US" sz="2000" dirty="0"/>
              <a:t>2)Oven heat.</a:t>
            </a:r>
          </a:p>
          <a:p>
            <a:r>
              <a:rPr lang="en-US" sz="2000" dirty="0"/>
              <a:t>3)Minutes of operation.</a:t>
            </a:r>
          </a:p>
        </p:txBody>
      </p:sp>
      <p:pic>
        <p:nvPicPr>
          <p:cNvPr id="4" name="Picture 3" descr="Text&#10;&#10;Description automatically generated">
            <a:extLst>
              <a:ext uri="{FF2B5EF4-FFF2-40B4-BE49-F238E27FC236}">
                <a16:creationId xmlns:a16="http://schemas.microsoft.com/office/drawing/2014/main" id="{0CDD1454-BA84-FC3D-A93D-B4440CA97153}"/>
              </a:ext>
            </a:extLst>
          </p:cNvPr>
          <p:cNvPicPr>
            <a:picLocks noChangeAspect="1"/>
          </p:cNvPicPr>
          <p:nvPr/>
        </p:nvPicPr>
        <p:blipFill>
          <a:blip r:embed="rId4"/>
          <a:stretch>
            <a:fillRect/>
          </a:stretch>
        </p:blipFill>
        <p:spPr>
          <a:xfrm>
            <a:off x="6096000" y="1397702"/>
            <a:ext cx="5456279" cy="422998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flipV="1">
            <a:off x="12049222" y="-2"/>
            <a:ext cx="131455" cy="119272"/>
          </a:xfrm>
          <a:prstGeom prst="rect">
            <a:avLst/>
          </a:prstGeom>
        </p:spPr>
      </p:pic>
    </p:spTree>
    <p:extLst>
      <p:ext uri="{BB962C8B-B14F-4D97-AF65-F5344CB8AC3E}">
        <p14:creationId xmlns:p14="http://schemas.microsoft.com/office/powerpoint/2010/main" val="19420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DA493-D379-AA56-73DF-8003BC3E5A3D}"/>
              </a:ext>
            </a:extLst>
          </p:cNvPr>
          <p:cNvSpPr txBox="1"/>
          <p:nvPr/>
        </p:nvSpPr>
        <p:spPr>
          <a:xfrm>
            <a:off x="1141413" y="618518"/>
            <a:ext cx="4459286" cy="1478570"/>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cap="all" dirty="0">
                <a:latin typeface="+mj-lt"/>
                <a:ea typeface="+mj-ea"/>
                <a:cs typeface="+mj-cs"/>
              </a:rPr>
              <a:t>(part 2) </a:t>
            </a:r>
          </a:p>
        </p:txBody>
      </p:sp>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141412" y="2249487"/>
            <a:ext cx="4459287" cy="3965046"/>
          </a:xfrm>
        </p:spPr>
        <p:txBody>
          <a:bodyPr vert="horz" lIns="91440" tIns="45720" rIns="91440" bIns="45720" rtlCol="0">
            <a:normAutofit/>
          </a:bodyPr>
          <a:lstStyle/>
          <a:p>
            <a:r>
              <a:rPr lang="en-US" sz="2000" dirty="0"/>
              <a:t>Checking the door in-close position</a:t>
            </a:r>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pic>
        <p:nvPicPr>
          <p:cNvPr id="5" name="Picture 4" descr="Text&#10;&#10;Description automatically generated">
            <a:extLst>
              <a:ext uri="{FF2B5EF4-FFF2-40B4-BE49-F238E27FC236}">
                <a16:creationId xmlns:a16="http://schemas.microsoft.com/office/drawing/2014/main" id="{42A91C71-465B-C2DC-7903-84DA3CCB5355}"/>
              </a:ext>
            </a:extLst>
          </p:cNvPr>
          <p:cNvPicPr>
            <a:picLocks noChangeAspect="1"/>
          </p:cNvPicPr>
          <p:nvPr/>
        </p:nvPicPr>
        <p:blipFill>
          <a:blip r:embed="rId5"/>
          <a:stretch>
            <a:fillRect/>
          </a:stretch>
        </p:blipFill>
        <p:spPr>
          <a:xfrm>
            <a:off x="2889171" y="3182553"/>
            <a:ext cx="6070753" cy="1479935"/>
          </a:xfrm>
          <a:prstGeom prst="rect">
            <a:avLst/>
          </a:prstGeom>
        </p:spPr>
      </p:pic>
    </p:spTree>
    <p:extLst>
      <p:ext uri="{BB962C8B-B14F-4D97-AF65-F5344CB8AC3E}">
        <p14:creationId xmlns:p14="http://schemas.microsoft.com/office/powerpoint/2010/main" val="21954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141412" y="2249487"/>
            <a:ext cx="4459287" cy="3965046"/>
          </a:xfrm>
        </p:spPr>
        <p:txBody>
          <a:bodyPr>
            <a:normAutofit/>
          </a:bodyPr>
          <a:lstStyle/>
          <a:p>
            <a:r>
              <a:rPr lang="en-US" sz="2000" dirty="0"/>
              <a:t>Checking valid range of time 1 hour max- setting up the timer.</a:t>
            </a:r>
          </a:p>
          <a:p>
            <a:r>
              <a:rPr lang="en-US" sz="2000" dirty="0"/>
              <a:t>We're using an active high enable as a declaration of the oven activity.</a:t>
            </a:r>
          </a:p>
        </p:txBody>
      </p:sp>
      <p:pic>
        <p:nvPicPr>
          <p:cNvPr id="3" name="Picture 2" descr="A picture containing graphical user interface&#10;&#10;Description automatically generated">
            <a:extLst>
              <a:ext uri="{FF2B5EF4-FFF2-40B4-BE49-F238E27FC236}">
                <a16:creationId xmlns:a16="http://schemas.microsoft.com/office/drawing/2014/main" id="{3843810F-B89C-4771-80DA-E476201CFF7E}"/>
              </a:ext>
            </a:extLst>
          </p:cNvPr>
          <p:cNvPicPr>
            <a:picLocks noChangeAspect="1"/>
          </p:cNvPicPr>
          <p:nvPr/>
        </p:nvPicPr>
        <p:blipFill>
          <a:blip r:embed="rId4"/>
          <a:stretch>
            <a:fillRect/>
          </a:stretch>
        </p:blipFill>
        <p:spPr>
          <a:xfrm>
            <a:off x="6096000" y="1397702"/>
            <a:ext cx="5456279" cy="403764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flipV="1">
            <a:off x="12049222" y="-2"/>
            <a:ext cx="131455" cy="119272"/>
          </a:xfrm>
          <a:prstGeom prst="rect">
            <a:avLst/>
          </a:prstGeom>
        </p:spPr>
      </p:pic>
      <p:sp>
        <p:nvSpPr>
          <p:cNvPr id="4" name="TextBox 3">
            <a:extLst>
              <a:ext uri="{FF2B5EF4-FFF2-40B4-BE49-F238E27FC236}">
                <a16:creationId xmlns:a16="http://schemas.microsoft.com/office/drawing/2014/main" id="{3B99BEFC-CC30-B28E-B529-9E0FE574A5D3}"/>
              </a:ext>
            </a:extLst>
          </p:cNvPr>
          <p:cNvSpPr txBox="1"/>
          <p:nvPr/>
        </p:nvSpPr>
        <p:spPr>
          <a:xfrm>
            <a:off x="1289051" y="1059547"/>
            <a:ext cx="2104008" cy="584775"/>
          </a:xfrm>
          <a:prstGeom prst="rect">
            <a:avLst/>
          </a:prstGeom>
          <a:noFill/>
        </p:spPr>
        <p:txBody>
          <a:bodyPr wrap="square" rtlCol="0">
            <a:spAutoFit/>
          </a:bodyPr>
          <a:lstStyle/>
          <a:p>
            <a:r>
              <a:rPr lang="en-US" sz="3200" dirty="0"/>
              <a:t>(PART 3)</a:t>
            </a:r>
          </a:p>
        </p:txBody>
      </p:sp>
    </p:spTree>
    <p:extLst>
      <p:ext uri="{BB962C8B-B14F-4D97-AF65-F5344CB8AC3E}">
        <p14:creationId xmlns:p14="http://schemas.microsoft.com/office/powerpoint/2010/main" val="144659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862138" y="1530350"/>
            <a:ext cx="9185273" cy="4260851"/>
          </a:xfrm>
        </p:spPr>
        <p:txBody>
          <a:bodyPr/>
          <a:lstStyle/>
          <a:p>
            <a:r>
              <a:rPr lang="en-US" dirty="0"/>
              <a:t>We're using an active high enable as a declaration of the oven activity</a:t>
            </a:r>
          </a:p>
          <a:p>
            <a:endParaRPr lang="en-US" dirty="0"/>
          </a:p>
          <a:p>
            <a:endParaRPr lang="en-US" dirty="0"/>
          </a:p>
          <a:p>
            <a:endParaRPr lang="en-US" dirty="0"/>
          </a:p>
          <a:p>
            <a:endParaRPr lang="en-US" dirty="0"/>
          </a:p>
          <a:p>
            <a:r>
              <a:rPr lang="en-US" dirty="0"/>
              <a:t>If </a:t>
            </a:r>
            <a:r>
              <a:rPr lang="en-US" dirty="0" err="1"/>
              <a:t>en</a:t>
            </a:r>
            <a:r>
              <a:rPr lang="en-US" dirty="0"/>
              <a:t> = 0 it scales down to the lower limit then the </a:t>
            </a:r>
            <a:r>
              <a:rPr lang="en-US" dirty="0" err="1"/>
              <a:t>en</a:t>
            </a:r>
            <a:r>
              <a:rPr lang="en-US" dirty="0"/>
              <a:t> = 1 again</a:t>
            </a:r>
          </a:p>
        </p:txBody>
      </p:sp>
      <p:sp>
        <p:nvSpPr>
          <p:cNvPr id="2" name="TextBox 1">
            <a:extLst>
              <a:ext uri="{FF2B5EF4-FFF2-40B4-BE49-F238E27FC236}">
                <a16:creationId xmlns:a16="http://schemas.microsoft.com/office/drawing/2014/main" id="{84316072-8B1E-7C27-1103-074A6376C131}"/>
              </a:ext>
            </a:extLst>
          </p:cNvPr>
          <p:cNvSpPr txBox="1"/>
          <p:nvPr/>
        </p:nvSpPr>
        <p:spPr>
          <a:xfrm>
            <a:off x="2157273" y="836038"/>
            <a:ext cx="1793289" cy="584775"/>
          </a:xfrm>
          <a:prstGeom prst="rect">
            <a:avLst/>
          </a:prstGeom>
          <a:noFill/>
        </p:spPr>
        <p:txBody>
          <a:bodyPr wrap="square" rtlCol="0">
            <a:spAutoFit/>
          </a:bodyPr>
          <a:lstStyle/>
          <a:p>
            <a:r>
              <a:rPr lang="en-US" sz="3200" dirty="0"/>
              <a:t>(PART 4)</a:t>
            </a:r>
          </a:p>
        </p:txBody>
      </p:sp>
      <p:pic>
        <p:nvPicPr>
          <p:cNvPr id="4" name="Picture 3" descr="Graphical user interface, text&#10;&#10;Description automatically generated">
            <a:extLst>
              <a:ext uri="{FF2B5EF4-FFF2-40B4-BE49-F238E27FC236}">
                <a16:creationId xmlns:a16="http://schemas.microsoft.com/office/drawing/2014/main" id="{CE8A9D65-6148-1B79-713B-063494F15AA1}"/>
              </a:ext>
            </a:extLst>
          </p:cNvPr>
          <p:cNvPicPr>
            <a:picLocks noChangeAspect="1"/>
          </p:cNvPicPr>
          <p:nvPr/>
        </p:nvPicPr>
        <p:blipFill>
          <a:blip r:embed="rId5"/>
          <a:stretch>
            <a:fillRect/>
          </a:stretch>
        </p:blipFill>
        <p:spPr>
          <a:xfrm>
            <a:off x="2382498" y="2221484"/>
            <a:ext cx="7000875" cy="1628775"/>
          </a:xfrm>
          <a:prstGeom prst="rect">
            <a:avLst/>
          </a:prstGeom>
        </p:spPr>
      </p:pic>
      <p:pic>
        <p:nvPicPr>
          <p:cNvPr id="6" name="Picture 5" descr="Text&#10;&#10;Description automatically generated">
            <a:extLst>
              <a:ext uri="{FF2B5EF4-FFF2-40B4-BE49-F238E27FC236}">
                <a16:creationId xmlns:a16="http://schemas.microsoft.com/office/drawing/2014/main" id="{AC8EE188-192E-432B-4C98-1E679C2EB773}"/>
              </a:ext>
            </a:extLst>
          </p:cNvPr>
          <p:cNvPicPr>
            <a:picLocks noChangeAspect="1"/>
          </p:cNvPicPr>
          <p:nvPr/>
        </p:nvPicPr>
        <p:blipFill>
          <a:blip r:embed="rId6"/>
          <a:stretch>
            <a:fillRect/>
          </a:stretch>
        </p:blipFill>
        <p:spPr>
          <a:xfrm>
            <a:off x="2943226" y="4961731"/>
            <a:ext cx="6153150" cy="1581150"/>
          </a:xfrm>
          <a:prstGeom prst="rect">
            <a:avLst/>
          </a:prstGeom>
        </p:spPr>
      </p:pic>
    </p:spTree>
    <p:extLst>
      <p:ext uri="{BB962C8B-B14F-4D97-AF65-F5344CB8AC3E}">
        <p14:creationId xmlns:p14="http://schemas.microsoft.com/office/powerpoint/2010/main" val="393183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4"/>
          <a:srcRect l="7131" r="14065"/>
          <a:stretch/>
        </p:blipFill>
        <p:spPr>
          <a:xfrm flipH="1" flipV="1">
            <a:off x="12049222" y="-2"/>
            <a:ext cx="131455" cy="119272"/>
          </a:xfrm>
          <a:prstGeom prst="rect">
            <a:avLst/>
          </a:prstGeom>
        </p:spPr>
      </p:pic>
      <p:sp>
        <p:nvSpPr>
          <p:cNvPr id="7" name="Content Placeholder 6">
            <a:extLst>
              <a:ext uri="{FF2B5EF4-FFF2-40B4-BE49-F238E27FC236}">
                <a16:creationId xmlns:a16="http://schemas.microsoft.com/office/drawing/2014/main" id="{A3A6A1A6-D8EF-8759-0269-9A0C73B74170}"/>
              </a:ext>
            </a:extLst>
          </p:cNvPr>
          <p:cNvSpPr>
            <a:spLocks noGrp="1"/>
          </p:cNvSpPr>
          <p:nvPr>
            <p:ph idx="1"/>
          </p:nvPr>
        </p:nvSpPr>
        <p:spPr>
          <a:xfrm>
            <a:off x="1564653" y="2143126"/>
            <a:ext cx="4393188" cy="3403601"/>
          </a:xfrm>
        </p:spPr>
        <p:txBody>
          <a:bodyPr/>
          <a:lstStyle/>
          <a:p>
            <a:r>
              <a:rPr lang="en-US" dirty="0"/>
              <a:t>This prints the clock and temp per second with oven on if       </a:t>
            </a:r>
            <a:r>
              <a:rPr lang="en-US" dirty="0" err="1"/>
              <a:t>en</a:t>
            </a:r>
            <a:r>
              <a:rPr lang="en-US" dirty="0"/>
              <a:t> = 1 and oven off when          </a:t>
            </a:r>
            <a:r>
              <a:rPr lang="en-US" dirty="0" err="1"/>
              <a:t>en</a:t>
            </a:r>
            <a:r>
              <a:rPr lang="en-US" dirty="0"/>
              <a:t> = 0</a:t>
            </a:r>
          </a:p>
          <a:p>
            <a:endParaRPr lang="en-US" dirty="0"/>
          </a:p>
        </p:txBody>
      </p:sp>
      <p:sp>
        <p:nvSpPr>
          <p:cNvPr id="3" name="TextBox 2">
            <a:extLst>
              <a:ext uri="{FF2B5EF4-FFF2-40B4-BE49-F238E27FC236}">
                <a16:creationId xmlns:a16="http://schemas.microsoft.com/office/drawing/2014/main" id="{3ADE5D08-73D1-48CD-8402-3B17A77B013A}"/>
              </a:ext>
            </a:extLst>
          </p:cNvPr>
          <p:cNvSpPr txBox="1"/>
          <p:nvPr/>
        </p:nvSpPr>
        <p:spPr>
          <a:xfrm>
            <a:off x="2058427" y="1189764"/>
            <a:ext cx="1802167" cy="584775"/>
          </a:xfrm>
          <a:prstGeom prst="rect">
            <a:avLst/>
          </a:prstGeom>
          <a:noFill/>
        </p:spPr>
        <p:txBody>
          <a:bodyPr wrap="square" rtlCol="0">
            <a:spAutoFit/>
          </a:bodyPr>
          <a:lstStyle/>
          <a:p>
            <a:r>
              <a:rPr lang="en-US" sz="3200" dirty="0"/>
              <a:t>(PART 5)</a:t>
            </a:r>
          </a:p>
        </p:txBody>
      </p:sp>
      <p:pic>
        <p:nvPicPr>
          <p:cNvPr id="5" name="Picture 4" descr="Text&#10;&#10;Description automatically generated">
            <a:extLst>
              <a:ext uri="{FF2B5EF4-FFF2-40B4-BE49-F238E27FC236}">
                <a16:creationId xmlns:a16="http://schemas.microsoft.com/office/drawing/2014/main" id="{B2A4B3B4-4175-5201-2916-4A9015CBAADC}"/>
              </a:ext>
            </a:extLst>
          </p:cNvPr>
          <p:cNvPicPr>
            <a:picLocks noChangeAspect="1"/>
          </p:cNvPicPr>
          <p:nvPr/>
        </p:nvPicPr>
        <p:blipFill>
          <a:blip r:embed="rId5"/>
          <a:stretch>
            <a:fillRect/>
          </a:stretch>
        </p:blipFill>
        <p:spPr>
          <a:xfrm>
            <a:off x="5557953" y="1330848"/>
            <a:ext cx="6219709" cy="3645171"/>
          </a:xfrm>
          <a:prstGeom prst="rect">
            <a:avLst/>
          </a:prstGeom>
        </p:spPr>
      </p:pic>
    </p:spTree>
    <p:extLst>
      <p:ext uri="{BB962C8B-B14F-4D97-AF65-F5344CB8AC3E}">
        <p14:creationId xmlns:p14="http://schemas.microsoft.com/office/powerpoint/2010/main" val="6372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3211191526A343B9D4ACF8368AB783" ma:contentTypeVersion="0" ma:contentTypeDescription="Create a new document." ma:contentTypeScope="" ma:versionID="bead2b186dad09cd29d3804c6a351a3b">
  <xsd:schema xmlns:xsd="http://www.w3.org/2001/XMLSchema" xmlns:xs="http://www.w3.org/2001/XMLSchema" xmlns:p="http://schemas.microsoft.com/office/2006/metadata/properties" targetNamespace="http://schemas.microsoft.com/office/2006/metadata/properties" ma:root="true" ma:fieldsID="fa8c0ac2916d9bda8c71a9d9b7a9aa3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8BD99-41E9-467C-9777-74587F831718}">
  <ds:schemaRefs>
    <ds:schemaRef ds:uri="http://purl.org/dc/elements/1.1/"/>
    <ds:schemaRef ds:uri="http://purl.org/dc/terms/"/>
    <ds:schemaRef ds:uri="http://www.w3.org/XML/1998/namespace"/>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704FC52-F134-47DF-B573-1ED002AD1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156</TotalTime>
  <Words>400</Words>
  <Application>Microsoft Office PowerPoint</Application>
  <PresentationFormat>Widescreen</PresentationFormat>
  <Paragraphs>86</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Roboto</vt:lpstr>
      <vt:lpstr>Tw Cen MT</vt:lpstr>
      <vt:lpstr>Circuit</vt:lpstr>
      <vt:lpstr>Electrical oven</vt:lpstr>
      <vt:lpstr>Project Components</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es-MohaimenAbdulMajeed2025</dc:creator>
  <cp:lastModifiedBy>es-MohaimenAbdulMajeed2025</cp:lastModifiedBy>
  <cp:revision>8</cp:revision>
  <dcterms:created xsi:type="dcterms:W3CDTF">2022-05-26T20:10:54Z</dcterms:created>
  <dcterms:modified xsi:type="dcterms:W3CDTF">2022-05-27T09:27:45Z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0x010100693211191526A343B9D4ACF8368AB783</vt:lpwstr>
  </property>
</Properties>
</file>